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/>
              </a:rPr>
              <a:t>Лекция 3</a:t>
            </a:r>
            <a:br>
              <a:rPr lang="ru-RU" sz="2000" b="1" dirty="0" smtClean="0">
                <a:solidFill>
                  <a:srgbClr val="FF0000"/>
                </a:solidFill>
                <a:latin typeface="Times New Roman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/>
              </a:rPr>
              <a:t>ГЕНЕТИЧЕСКИ </a:t>
            </a:r>
            <a:r>
              <a:rPr lang="ru-RU" sz="2000" b="1" dirty="0">
                <a:solidFill>
                  <a:srgbClr val="FF0000"/>
                </a:solidFill>
                <a:latin typeface="Times New Roman"/>
              </a:rPr>
              <a:t>МОДИФИЦИРОВАННОЕ </a:t>
            </a:r>
            <a:r>
              <a:rPr lang="ru-RU" sz="2000" dirty="0">
                <a:solidFill>
                  <a:srgbClr val="FF0000"/>
                </a:solidFill>
                <a:latin typeface="Times New Roman"/>
              </a:rPr>
              <a:t/>
            </a:r>
            <a:br>
              <a:rPr lang="ru-RU" sz="2000" dirty="0">
                <a:solidFill>
                  <a:srgbClr val="FF0000"/>
                </a:solidFill>
                <a:latin typeface="Times New Roman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/>
              </a:rPr>
              <a:t>РАСТИТЕЛЬНОЕ СЫРЬЕ 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ru-RU" dirty="0" smtClean="0">
                <a:solidFill>
                  <a:srgbClr val="0070C0"/>
                </a:solidFill>
                <a:latin typeface="Times New Roman"/>
              </a:rPr>
              <a:t>1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. </a:t>
            </a:r>
            <a:r>
              <a:rPr lang="ru-RU" b="1" dirty="0">
                <a:solidFill>
                  <a:srgbClr val="0070C0"/>
                </a:solidFill>
                <a:latin typeface="Times New Roman"/>
              </a:rPr>
              <a:t>Создание и применение генетически </a:t>
            </a:r>
            <a:endParaRPr lang="ru-RU" dirty="0">
              <a:solidFill>
                <a:srgbClr val="0070C0"/>
              </a:solidFill>
              <a:latin typeface="Times New Roman"/>
            </a:endParaRPr>
          </a:p>
          <a:p>
            <a:pPr algn="l"/>
            <a:r>
              <a:rPr lang="ru-RU" b="1" dirty="0">
                <a:solidFill>
                  <a:srgbClr val="0070C0"/>
                </a:solidFill>
                <a:latin typeface="Times New Roman"/>
              </a:rPr>
              <a:t>модифицированного сырья </a:t>
            </a:r>
            <a:endParaRPr lang="ru-RU" b="1" dirty="0" smtClean="0">
              <a:solidFill>
                <a:srgbClr val="0070C0"/>
              </a:solidFill>
              <a:latin typeface="Times New Roman"/>
            </a:endParaRPr>
          </a:p>
          <a:p>
            <a:pPr algn="l"/>
            <a:r>
              <a:rPr lang="ru-RU" b="1" dirty="0" smtClean="0">
                <a:solidFill>
                  <a:srgbClr val="0070C0"/>
                </a:solidFill>
                <a:latin typeface="Times New Roman"/>
              </a:rPr>
              <a:t>2</a:t>
            </a:r>
            <a:r>
              <a:rPr lang="ru-RU" b="1" dirty="0">
                <a:solidFill>
                  <a:srgbClr val="0070C0"/>
                </a:solidFill>
                <a:latin typeface="Times New Roman"/>
              </a:rPr>
              <a:t>. Обеспечение безопасности пищевой продукции </a:t>
            </a:r>
            <a:endParaRPr lang="ru-RU" dirty="0">
              <a:solidFill>
                <a:srgbClr val="0070C0"/>
              </a:solidFill>
              <a:latin typeface="Times New Roman"/>
            </a:endParaRPr>
          </a:p>
          <a:p>
            <a:pPr algn="l"/>
            <a:r>
              <a:rPr lang="ru-RU" b="1" dirty="0">
                <a:solidFill>
                  <a:srgbClr val="0070C0"/>
                </a:solidFill>
                <a:latin typeface="Times New Roman"/>
              </a:rPr>
              <a:t>из генетически модифицированных источников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854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   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С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помощью методов генной инженерии достигнуты определенные успехи в продлении срока хранения большого количества фруктов и овощей.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  В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настоящее время развитие генной инженерии растений дает возможность манипулирования одним геном, что означает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приобретение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растением одного нового свойства или признака. </a:t>
            </a:r>
            <a:endParaRPr lang="ru-RU" dirty="0" smtClean="0">
              <a:solidFill>
                <a:srgbClr val="0070C0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 Промышленные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сорта растений, обогащенные одним геном: зерновые (кукуруза, пшеница, рис, ячмень); бобовые (соя, подсолнух, рапс); овощи и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ягоды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(помидор, картофель, цветная капуста, морковь, огурец, свекла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са-харная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, клубника, сельдерей); многолетние растения (яблоня, орех, ель, тополь, пальма).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530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                 </a:t>
            </a:r>
            <a:r>
              <a:rPr lang="ru-RU" b="1" u="sng" dirty="0" smtClean="0">
                <a:solidFill>
                  <a:srgbClr val="0070C0"/>
                </a:solidFill>
                <a:latin typeface="Times New Roman"/>
              </a:rPr>
              <a:t>Суть генной </a:t>
            </a:r>
            <a:r>
              <a:rPr lang="ru-RU" b="1" u="sng" dirty="0">
                <a:solidFill>
                  <a:srgbClr val="0070C0"/>
                </a:solidFill>
                <a:latin typeface="Times New Roman"/>
              </a:rPr>
              <a:t>инженерии </a:t>
            </a:r>
            <a:r>
              <a:rPr lang="ru-RU" b="1" u="sng" dirty="0" smtClean="0">
                <a:solidFill>
                  <a:srgbClr val="0070C0"/>
                </a:solidFill>
                <a:latin typeface="Times New Roman"/>
              </a:rPr>
              <a:t>заключается: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в конструировании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организмов с заданными свойствами путем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целенаправленных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операций над молекулами или структурами, несущими гене-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тическую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 информацию. </a:t>
            </a:r>
            <a:endParaRPr lang="ru-RU" dirty="0" smtClean="0">
              <a:solidFill>
                <a:srgbClr val="0070C0"/>
              </a:solidFill>
              <a:latin typeface="Times New Roman"/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При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этом видовая принадлежность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организмов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не меняется, но появляются не свойственные им признаки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.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Достижения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современной науки позволяют осуществить перенос генов любого организма в клетку реципиента для получения растений с ре-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комбинантными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 генами и, соответственно, новыми свойствами.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580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  </a:t>
            </a:r>
            <a:r>
              <a:rPr lang="ru-RU" b="1" dirty="0" smtClean="0">
                <a:solidFill>
                  <a:srgbClr val="0070C0"/>
                </a:solidFill>
                <a:latin typeface="Times New Roman"/>
              </a:rPr>
              <a:t>Г </a:t>
            </a:r>
            <a:r>
              <a:rPr lang="ru-RU" b="1" dirty="0">
                <a:solidFill>
                  <a:srgbClr val="0070C0"/>
                </a:solidFill>
                <a:latin typeface="Times New Roman"/>
              </a:rPr>
              <a:t>е н е т и ч е с к </a:t>
            </a:r>
            <a:r>
              <a:rPr lang="ru-RU" b="1" dirty="0" smtClean="0">
                <a:solidFill>
                  <a:srgbClr val="0070C0"/>
                </a:solidFill>
                <a:latin typeface="Times New Roman"/>
              </a:rPr>
              <a:t>и   </a:t>
            </a:r>
            <a:r>
              <a:rPr lang="ru-RU" b="1" dirty="0">
                <a:solidFill>
                  <a:srgbClr val="0070C0"/>
                </a:solidFill>
                <a:latin typeface="Times New Roman"/>
              </a:rPr>
              <a:t>м о д и ф и ц и р о в а н </a:t>
            </a:r>
            <a:r>
              <a:rPr lang="ru-RU" b="1" dirty="0" err="1">
                <a:solidFill>
                  <a:srgbClr val="0070C0"/>
                </a:solidFill>
                <a:latin typeface="Times New Roman"/>
              </a:rPr>
              <a:t>н</a:t>
            </a:r>
            <a:r>
              <a:rPr lang="ru-RU" b="1" dirty="0">
                <a:solidFill>
                  <a:srgbClr val="0070C0"/>
                </a:solidFill>
                <a:latin typeface="Times New Roman"/>
              </a:rPr>
              <a:t> ы е </a:t>
            </a:r>
            <a:r>
              <a:rPr lang="ru-RU" b="1" dirty="0" smtClean="0">
                <a:solidFill>
                  <a:srgbClr val="0070C0"/>
                </a:solidFill>
                <a:latin typeface="Times New Roman"/>
              </a:rPr>
              <a:t>   о </a:t>
            </a:r>
            <a:r>
              <a:rPr lang="ru-RU" b="1" dirty="0">
                <a:solidFill>
                  <a:srgbClr val="0070C0"/>
                </a:solidFill>
                <a:latin typeface="Times New Roman"/>
              </a:rPr>
              <a:t>р г а н и з м ы (ГМО)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– организм или несколько организмов, любые неклеточные, одноклеточные или многоклеточные образования, способные к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воспроизводству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или передаче наследственного генетического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материала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, отличные от природных организмов, полученные с применением методов генной инженерии и содержащие генно-инженерный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материал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, в том числе гены, их фрагменты или комбинацию генов.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58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Г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е н е т и ч е с к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и    м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о д и ф и ц и р о в а н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н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 ы е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  и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с т о ч н и к и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  п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и щ и (т р а н с г е н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н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 ы е п и щ е в ы е п р о д у к т ы) (ГМИ) – </a:t>
            </a:r>
            <a:endParaRPr lang="ru-RU" dirty="0" smtClean="0">
              <a:solidFill>
                <a:srgbClr val="0070C0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используемые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человеком в пищу в натуральном или переработанном виде пищевые продукты (компоненты), полученные из генетически модифицированных организмов.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603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ct val="20000"/>
              </a:spcBef>
            </a:pPr>
            <a:r>
              <a:rPr lang="ru-RU" sz="2200" b="1" dirty="0">
                <a:solidFill>
                  <a:srgbClr val="0070C0"/>
                </a:solidFill>
                <a:latin typeface="Times New Roman"/>
              </a:rPr>
              <a:t>Классификация ГМИ </a:t>
            </a:r>
            <a:r>
              <a:rPr lang="ru-RU" sz="22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2200" dirty="0">
                <a:solidFill>
                  <a:srgbClr val="000000"/>
                </a:solidFill>
                <a:latin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u="sng" dirty="0" smtClean="0">
                <a:solidFill>
                  <a:srgbClr val="0070C0"/>
                </a:solidFill>
                <a:latin typeface="Times New Roman"/>
              </a:rPr>
              <a:t>Генетически </a:t>
            </a:r>
            <a:r>
              <a:rPr lang="ru-RU" b="1" u="sng" dirty="0">
                <a:solidFill>
                  <a:srgbClr val="0070C0"/>
                </a:solidFill>
                <a:latin typeface="Times New Roman"/>
              </a:rPr>
              <a:t>модифицированные растения, используемые в ка-</a:t>
            </a:r>
            <a:r>
              <a:rPr lang="ru-RU" b="1" u="sng" dirty="0" err="1">
                <a:solidFill>
                  <a:srgbClr val="0070C0"/>
                </a:solidFill>
                <a:latin typeface="Times New Roman"/>
              </a:rPr>
              <a:t>честве</a:t>
            </a:r>
            <a:r>
              <a:rPr lang="ru-RU" b="1" u="sng" dirty="0">
                <a:solidFill>
                  <a:srgbClr val="0070C0"/>
                </a:solidFill>
                <a:latin typeface="Times New Roman"/>
              </a:rPr>
              <a:t> сырья для пищевой промышленности, распределяются на две группы: 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I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. Устойчивые к вредным факторам окружающей среды (к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герби-цидам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, насекомым, вирусам, к неблагоприятным погодным условиям). 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II. С улучшенными потребительскими свойствами: 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1) с измененной окраской и формой; 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2) устойчивые при хранении; 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3) с повышенной пищевой ценностью: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а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) с измененным аминокислотным составом; 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б) с повышенным содержанием β-каротина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4561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000" b="1" dirty="0">
                <a:solidFill>
                  <a:srgbClr val="0070C0"/>
                </a:solidFill>
                <a:latin typeface="Times New Roman"/>
              </a:rPr>
              <a:t>Методы трансформации растительной клетки </a:t>
            </a:r>
            <a:r>
              <a:rPr lang="ru-RU" sz="30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3000" dirty="0">
                <a:solidFill>
                  <a:srgbClr val="000000"/>
                </a:solidFill>
                <a:latin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/>
              </a:rPr>
              <a:t>На </a:t>
            </a:r>
            <a:r>
              <a:rPr lang="ru-RU" b="1" dirty="0">
                <a:solidFill>
                  <a:srgbClr val="0070C0"/>
                </a:solidFill>
                <a:latin typeface="Times New Roman"/>
              </a:rPr>
              <a:t>первом этапе создания </a:t>
            </a:r>
            <a:r>
              <a:rPr lang="ru-RU" b="1" dirty="0" smtClean="0">
                <a:solidFill>
                  <a:srgbClr val="0070C0"/>
                </a:solidFill>
                <a:latin typeface="Times New Roman"/>
              </a:rPr>
              <a:t>ГМО: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из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большого числа генов,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входящих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в геном организма, выделяют один конкретный ген,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контролирующий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развитие того или иного признака (свойства) или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кодирующий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вполне определенный белок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.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Перенос генов в клетки других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организмов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осуществляется с помощью векторов, в качестве которых могут выступать ДНК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плазмиды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, ДНК вируса или ДНК фага.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447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  </a:t>
            </a:r>
            <a:r>
              <a:rPr lang="ru-RU" b="1" u="sng" dirty="0" smtClean="0">
                <a:solidFill>
                  <a:srgbClr val="0070C0"/>
                </a:solidFill>
                <a:latin typeface="Times New Roman"/>
              </a:rPr>
              <a:t>К </a:t>
            </a:r>
            <a:r>
              <a:rPr lang="ru-RU" b="1" u="sng" dirty="0">
                <a:solidFill>
                  <a:srgbClr val="0070C0"/>
                </a:solidFill>
                <a:latin typeface="Times New Roman"/>
              </a:rPr>
              <a:t>методам, трансформирующим растительные клетки, относятся следующие: 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1) </a:t>
            </a:r>
            <a:r>
              <a:rPr lang="ru-RU" b="1" u="sng" dirty="0" err="1">
                <a:solidFill>
                  <a:srgbClr val="0070C0"/>
                </a:solidFill>
                <a:latin typeface="Times New Roman"/>
              </a:rPr>
              <a:t>микроинъекции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 – введение в ядро растительной клетки век-торной ДНК с включенным в нее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трансгеном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 с помощью тонких стеклянных микроигл; 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2) </a:t>
            </a:r>
            <a:r>
              <a:rPr lang="ru-RU" b="1" u="sng" dirty="0" err="1">
                <a:solidFill>
                  <a:srgbClr val="0070C0"/>
                </a:solidFill>
                <a:latin typeface="Times New Roman"/>
              </a:rPr>
              <a:t>электропорация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 –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воздействаие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 на растительные протопласты и находящуюся в окружающей среде ДНК высоковольтным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импуль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-сом (200–350 В) в течение 54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мс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 с целью обратимого увеличения проницаемости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биомембран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. ДНК проникает в клетку через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обра-зующиеся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 на короткое время поры;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3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) </a:t>
            </a:r>
            <a:r>
              <a:rPr lang="ru-RU" b="1" dirty="0" err="1">
                <a:solidFill>
                  <a:srgbClr val="0070C0"/>
                </a:solidFill>
                <a:latin typeface="Times New Roman"/>
              </a:rPr>
              <a:t>трансфекция</a:t>
            </a:r>
            <a:r>
              <a:rPr lang="ru-RU" b="1" dirty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– встраивание чужеродной ДНК в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культивируе-мые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эукариотические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 клетки в результате обработки их изолирован-ной ДНК (например, при добавлении ионов кальция);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7105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sz="2400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4) </a:t>
            </a:r>
            <a:r>
              <a:rPr lang="ru-RU" b="1" u="sng" dirty="0">
                <a:solidFill>
                  <a:srgbClr val="0070C0"/>
                </a:solidFill>
                <a:latin typeface="Times New Roman"/>
              </a:rPr>
              <a:t>упаковка трансформирующей ДНК в </a:t>
            </a:r>
            <a:r>
              <a:rPr lang="ru-RU" b="1" u="sng" dirty="0" err="1">
                <a:solidFill>
                  <a:srgbClr val="0070C0"/>
                </a:solidFill>
                <a:latin typeface="Times New Roman"/>
              </a:rPr>
              <a:t>липосомы</a:t>
            </a:r>
            <a:r>
              <a:rPr lang="ru-RU" b="1" u="sng" dirty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с целью за-щиты генетического материала от разрушительного действия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нукле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-аз, находящихся вне клеток.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Липосомы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, оболочка которых состоит из фосфолипидов, захватываются клетками, и ДНК попадает внутрь; 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5) </a:t>
            </a:r>
            <a:r>
              <a:rPr lang="ru-RU" b="1" u="sng" dirty="0">
                <a:solidFill>
                  <a:srgbClr val="0070C0"/>
                </a:solidFill>
                <a:latin typeface="Times New Roman"/>
              </a:rPr>
              <a:t>бомбардирование суспензионной культуры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,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каллусной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 ткани или 4−5-дневных культивируемых незрелых зародышей однодольных микрочастицами (частицами золота или вольфрама размером 0,6 −3 мкм), на которые наносится ДНК вектора, содержащая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необходи-мый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трансген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. Частицы, вылетевшие из «генной пушки», проникают в клетки и ядра.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667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/>
              </a:rPr>
              <a:t>2</a:t>
            </a:r>
            <a:r>
              <a:rPr lang="ru-RU" sz="2400" b="1" dirty="0">
                <a:solidFill>
                  <a:srgbClr val="FF0000"/>
                </a:solidFill>
                <a:latin typeface="Times New Roman"/>
              </a:rPr>
              <a:t>. Обеспечение безопасности пищевой продукции </a:t>
            </a:r>
            <a:r>
              <a:rPr lang="ru-RU" sz="2400" dirty="0">
                <a:solidFill>
                  <a:srgbClr val="FF0000"/>
                </a:solidFill>
                <a:latin typeface="Times New Roman"/>
              </a:rPr>
              <a:t/>
            </a:r>
            <a:br>
              <a:rPr lang="ru-RU" sz="2400" dirty="0">
                <a:solidFill>
                  <a:srgbClr val="FF0000"/>
                </a:solidFill>
                <a:latin typeface="Times New Roman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/>
              </a:rPr>
              <a:t>из генетически модифицированных источников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  </a:t>
            </a:r>
            <a:r>
              <a:rPr lang="ru-RU" b="1" u="sng" dirty="0" smtClean="0">
                <a:solidFill>
                  <a:srgbClr val="0070C0"/>
                </a:solidFill>
                <a:latin typeface="Times New Roman"/>
              </a:rPr>
              <a:t>Анализ продуктов, </a:t>
            </a:r>
            <a:r>
              <a:rPr lang="ru-RU" b="1" u="sng" dirty="0">
                <a:solidFill>
                  <a:srgbClr val="0070C0"/>
                </a:solidFill>
                <a:latin typeface="Times New Roman"/>
              </a:rPr>
              <a:t>полученные из </a:t>
            </a:r>
            <a:r>
              <a:rPr lang="ru-RU" b="1" u="sng" dirty="0" smtClean="0">
                <a:solidFill>
                  <a:srgbClr val="0070C0"/>
                </a:solidFill>
                <a:latin typeface="Times New Roman"/>
              </a:rPr>
              <a:t>ГМИ: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проводится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анализ композиционной эквивалентности, то есть сравниваются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молекулярные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и фенотипические характеристики ГМИ и их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традиционных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аналогов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,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определяется содержание ключевых нутриентов,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антиалиментарных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, токсических веществ и аллергенов (характерных для данного вида продовольствия или определяемых свойствами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переносимых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генов).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8082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                  </a:t>
            </a:r>
            <a:r>
              <a:rPr lang="ru-RU" b="1" u="sng" dirty="0" smtClean="0">
                <a:solidFill>
                  <a:srgbClr val="0070C0"/>
                </a:solidFill>
                <a:latin typeface="Times New Roman"/>
              </a:rPr>
              <a:t>Первый класс безопасности  ГМИ: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если не обнаруживают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отличий ГМИ от традиционных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продуктов, считают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его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полностью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безвредным для здоровья потребителей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.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                </a:t>
            </a:r>
            <a:r>
              <a:rPr lang="ru-RU" b="1" u="sng" dirty="0" smtClean="0">
                <a:solidFill>
                  <a:srgbClr val="0070C0"/>
                </a:solidFill>
                <a:latin typeface="Times New Roman"/>
              </a:rPr>
              <a:t>Второй </a:t>
            </a:r>
            <a:r>
              <a:rPr lang="ru-RU" b="1" u="sng" dirty="0">
                <a:solidFill>
                  <a:srgbClr val="0070C0"/>
                </a:solidFill>
                <a:latin typeface="Times New Roman"/>
              </a:rPr>
              <a:t>класс </a:t>
            </a:r>
            <a:r>
              <a:rPr lang="ru-RU" b="1" u="sng" dirty="0" smtClean="0">
                <a:solidFill>
                  <a:srgbClr val="0070C0"/>
                </a:solidFill>
                <a:latin typeface="Times New Roman"/>
              </a:rPr>
              <a:t>безопасности ГМИ: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При обнаружении ка-ких-либо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отличий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/>
              </a:rPr>
              <a:t>                           </a:t>
            </a:r>
            <a:r>
              <a:rPr lang="ru-RU" b="1" u="sng" dirty="0" smtClean="0">
                <a:solidFill>
                  <a:srgbClr val="0070C0"/>
                </a:solidFill>
                <a:latin typeface="Times New Roman"/>
              </a:rPr>
              <a:t>Третий класс ГМИ: </a:t>
            </a:r>
            <a:endParaRPr lang="ru-RU" b="1" u="sng" dirty="0">
              <a:solidFill>
                <a:srgbClr val="0070C0"/>
              </a:solidFill>
              <a:latin typeface="Times New Roman"/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полного несоответствия сравниваемых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продуктов (компонентов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)</a:t>
            </a:r>
            <a:endParaRPr lang="ru-RU" dirty="0">
              <a:solidFill>
                <a:srgbClr val="0070C0"/>
              </a:solidFill>
              <a:latin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7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/>
              </a:rPr>
              <a:t>1</a:t>
            </a:r>
            <a:r>
              <a:rPr lang="ru-RU" sz="2800" dirty="0">
                <a:solidFill>
                  <a:srgbClr val="FF0000"/>
                </a:solidFill>
                <a:latin typeface="Times New Roman"/>
              </a:rPr>
              <a:t>. </a:t>
            </a:r>
            <a:r>
              <a:rPr lang="ru-RU" sz="2800" b="1" dirty="0">
                <a:solidFill>
                  <a:srgbClr val="FF0000"/>
                </a:solidFill>
                <a:latin typeface="Times New Roman"/>
              </a:rPr>
              <a:t>Создание и применение генетически </a:t>
            </a:r>
            <a:r>
              <a:rPr lang="ru-RU" sz="2800" dirty="0">
                <a:solidFill>
                  <a:srgbClr val="FF0000"/>
                </a:solidFill>
                <a:latin typeface="Times New Roman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/>
              </a:rPr>
              <a:t>модифицированного сырья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 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С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незапамятных времен человек старался повысить урожайность и устойчивость растений против различных заболеваний и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критических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условий (соленые, кислые, неплодородные земли, засуха, мороз и т.д.), а также улучшить качество сельскохозяйственных продуктов. </a:t>
            </a:r>
            <a:endParaRPr lang="ru-RU" dirty="0" smtClean="0">
              <a:solidFill>
                <a:srgbClr val="0070C0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   Для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достижения этих целей в первую очередь использовали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доступные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средства, в основном селекцию. Несмотря на то, что видовое улучшение организмов путем селекции – длительный и трудоемкий процесс, требующий большой интуиции, наши предки все же сумели вывести разные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виды: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зерновых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(пшеница, овес, рожь, кукуруза, рис, соя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),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бахчевых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и многие виды однолетних и многолетних растений, существенно отличающиеся от своих предшественников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8800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В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настоящее время большинство ГМИ пищи относят ко второму классу безопасности, учитывая присутствие в их составе 1−2 белков, отвечающих за проявление желаемого признака, что отличает транс-генный продукт от традиционного. </a:t>
            </a:r>
            <a:endParaRPr lang="ru-RU" sz="2000" dirty="0">
              <a:solidFill>
                <a:srgbClr val="0070C0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   С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целью идентификации ГМИ среди новых продуктов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используют: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методы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генной биотехнологии, ориентированные на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определение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содержания в продукте рекомбинантной ДНК и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детерминированного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ею белка. </a:t>
            </a:r>
            <a:endParaRPr lang="ru-RU" dirty="0" smtClean="0">
              <a:solidFill>
                <a:srgbClr val="0070C0"/>
              </a:solidFill>
              <a:latin typeface="Times New Roman"/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Именно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новые белки могут индуцировать аллергенные свойства и токсичность ГМИ.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253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  </a:t>
            </a:r>
            <a:r>
              <a:rPr lang="ru-RU" b="1" u="sng" dirty="0" smtClean="0">
                <a:solidFill>
                  <a:srgbClr val="0070C0"/>
                </a:solidFill>
                <a:latin typeface="Times New Roman"/>
              </a:rPr>
              <a:t>Комплексная </a:t>
            </a:r>
            <a:r>
              <a:rPr lang="ru-RU" b="1" u="sng" dirty="0">
                <a:solidFill>
                  <a:srgbClr val="0070C0"/>
                </a:solidFill>
                <a:latin typeface="Times New Roman"/>
              </a:rPr>
              <a:t>оценка пищевой продукции, полученной из ГМИ, включает три направления: </a:t>
            </a:r>
            <a:endParaRPr lang="ru-RU" b="1" u="sng" dirty="0" smtClean="0">
              <a:solidFill>
                <a:srgbClr val="0070C0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-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медико-биологическое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, </a:t>
            </a:r>
            <a:endParaRPr lang="ru-RU" dirty="0" smtClean="0">
              <a:solidFill>
                <a:srgbClr val="0070C0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-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медико-генетическое 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-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технологическое.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   </a:t>
            </a:r>
            <a:r>
              <a:rPr lang="ru-RU" b="1" u="sng" dirty="0" smtClean="0">
                <a:solidFill>
                  <a:srgbClr val="0070C0"/>
                </a:solidFill>
                <a:latin typeface="Times New Roman"/>
              </a:rPr>
              <a:t>Медико-биологическая </a:t>
            </a:r>
            <a:r>
              <a:rPr lang="ru-RU" b="1" u="sng" dirty="0">
                <a:solidFill>
                  <a:srgbClr val="0070C0"/>
                </a:solidFill>
                <a:latin typeface="Times New Roman"/>
              </a:rPr>
              <a:t>экспертиза пищевой продукции, </a:t>
            </a:r>
            <a:r>
              <a:rPr lang="ru-RU" b="1" u="sng" dirty="0" smtClean="0">
                <a:solidFill>
                  <a:srgbClr val="0070C0"/>
                </a:solidFill>
                <a:latin typeface="Times New Roman"/>
              </a:rPr>
              <a:t>полученной </a:t>
            </a:r>
            <a:r>
              <a:rPr lang="ru-RU" b="1" u="sng" dirty="0">
                <a:solidFill>
                  <a:srgbClr val="0070C0"/>
                </a:solidFill>
                <a:latin typeface="Times New Roman"/>
              </a:rPr>
              <a:t>из ГМИ, </a:t>
            </a:r>
            <a:r>
              <a:rPr lang="ru-RU" b="1" u="sng" dirty="0" smtClean="0">
                <a:solidFill>
                  <a:srgbClr val="0070C0"/>
                </a:solidFill>
                <a:latin typeface="Times New Roman"/>
              </a:rPr>
              <a:t>оценивает: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ее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химический состав, показатели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качест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в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а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и безопасности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биологическую ценность и усвояемость (в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эксприментах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на лабораторных животных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);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токсикологические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характеристики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(в экспериментах на лабораторных животных – срок – не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ме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-нее 5−6 месяцев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);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аллергенные свойства; мутагенное действие;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иммуномоделирующие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свойства. </a:t>
            </a:r>
          </a:p>
          <a:p>
            <a:pPr marL="0" indent="0">
              <a:buNone/>
            </a:pPr>
            <a:endParaRPr lang="ru-RU" dirty="0" smtClean="0">
              <a:solidFill>
                <a:srgbClr val="0070C0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  В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результате медико-генетической оценки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трансгенной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продукции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дается характеристика вносимой последовательности генов,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регуляторных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последовательностей генов, оцениваются эффекты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выражения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других генов, стабильность ГМИ, влияние ГМИ на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окружающую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среду.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5126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  </a:t>
            </a:r>
            <a:r>
              <a:rPr lang="ru-RU" b="1" u="sng" dirty="0" smtClean="0">
                <a:solidFill>
                  <a:srgbClr val="0070C0"/>
                </a:solidFill>
                <a:latin typeface="Times New Roman"/>
              </a:rPr>
              <a:t>Технологическая </a:t>
            </a:r>
            <a:r>
              <a:rPr lang="ru-RU" b="1" u="sng" dirty="0">
                <a:solidFill>
                  <a:srgbClr val="0070C0"/>
                </a:solidFill>
                <a:latin typeface="Times New Roman"/>
              </a:rPr>
              <a:t>экспертиза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оценивает потребительские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свойст-ва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 и функционально-технологические параметры продукции из ГМИ.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   В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России и странах ЕС введена обязательная маркировка пище-вой продукции, содержащей более 0,9 % компонентов из ГМИ,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вклю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чая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произведенную из ГМИ, но не содержащую ДНК и белок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Со-гласно СанПиН 2.3.2.1078-01 «Гигиенические требования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безопасности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и пищевой ценности пищевых продуктов» для пищевых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продуктов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из ГМИ обязательна следующая информация: </a:t>
            </a:r>
            <a:endParaRPr lang="ru-RU" dirty="0" smtClean="0">
              <a:solidFill>
                <a:srgbClr val="0070C0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-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«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генетически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модифицированная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продукция», </a:t>
            </a:r>
            <a:endParaRPr lang="ru-RU" dirty="0" smtClean="0">
              <a:solidFill>
                <a:srgbClr val="0070C0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-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или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«продукция, полученная из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генетически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модифицированных источников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»,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-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или «продукция содержит компоненты из генетически модифицированных источников» (для пищевых продуктов, содержащих более 0,9 % компонентов ГМИ), а также информация о государственной регистрации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8457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 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Пищевые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продукты, полученные из ГМИ, но не содержащие ДНК и белок, в дополнительном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этикетировании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 не нуждаются в случае полной эквивалентности пищевой ценности продукта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тради-ционному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 аналогу. </a:t>
            </a:r>
            <a:endParaRPr lang="ru-RU" dirty="0" smtClean="0">
              <a:solidFill>
                <a:srgbClr val="0070C0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В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настоящее время в мире уже создано и разрешено для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реализации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более 100 сортов генетически модифицированных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сельскохозяйственных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культур.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6002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 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По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результатам комплексной экспертизы допущены к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использованию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в качестве продовольственного сырья следующие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генетически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модифицированные сельскохозяйственные культуры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соя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линии 40-3-2, устойчивая к гербициду «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глифосат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» (торговое название «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Roundup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»), производства фирмы «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Monsanto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Co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» (США); </a:t>
            </a:r>
            <a:endParaRPr lang="ru-RU" dirty="0" smtClean="0">
              <a:solidFill>
                <a:srgbClr val="0070C0"/>
              </a:solidFill>
              <a:latin typeface="Times New Roman"/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картофель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сортов «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Рассет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Бурбанк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Ньюлив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» и «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Супериор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Ньюлив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», устойчивые к колорадскому жуку, производство фирмы «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Monsanto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Co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»; </a:t>
            </a:r>
            <a:endParaRPr lang="ru-RU" dirty="0" smtClean="0">
              <a:solidFill>
                <a:srgbClr val="0070C0"/>
              </a:solidFill>
              <a:latin typeface="Times New Roman"/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кукуруза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линии GA 21, устойчивая к гербициду «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глифосат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», производство фирмы «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Monsanto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Co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»; линии MON 810, устойчивая к стеблевому мотыльку, производство фирмы «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Monsanto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Co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» и др.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1972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             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</a:rPr>
              <a:t>Контрольные вопросы: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1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. Как классифицируют генетически модифицированные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растения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, используемые в качестве сырья для пищевой промышленности? 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2. Назовите методы трансформации растительной клетки. 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3. На чем основана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электропорация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? 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4. Для чего осуществляют упаковку генетического материала в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липосомы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? 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5. Какой металл используется для бомбардирования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микрочастицами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? 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6. Приведите примеры генетически модифицированных растений. 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7. Контроль за пищевой продукцией из ГМИ. 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8. Медико-генетическая экспертиза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трансгенной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 пищевой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продукции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. 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9. Какие генетически модифицированные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сельскохозяйственные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культуры допущены к использованию в качестве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продовольственного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сырья? 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10. Как осуществляется маркировка пищевой продукции, со-держащей более 0,9 % компонентов из ГМИ? 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930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   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Традиционная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селекция, в частности методы, основанные на половом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скрещивании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и отборе, и сегодня не утратила своего значения и до сих пор с успехом используется, хотя в последнее время в селекции высших растений наметились принципиально новые методологические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подходы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, которые дают возможность улучшения и усовершенствования существующих сельскохозяйственных культур.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    </a:t>
            </a:r>
            <a:r>
              <a:rPr lang="ru-RU" b="1" u="sng" dirty="0" smtClean="0">
                <a:solidFill>
                  <a:srgbClr val="0070C0"/>
                </a:solidFill>
                <a:latin typeface="Times New Roman"/>
              </a:rPr>
              <a:t>Новые </a:t>
            </a:r>
            <a:r>
              <a:rPr lang="ru-RU" b="1" u="sng" dirty="0">
                <a:solidFill>
                  <a:srgbClr val="0070C0"/>
                </a:solidFill>
                <a:latin typeface="Times New Roman"/>
              </a:rPr>
              <a:t>агрономические методы основаны </a:t>
            </a:r>
            <a:r>
              <a:rPr lang="ru-RU" b="1" u="sng" dirty="0" smtClean="0">
                <a:solidFill>
                  <a:srgbClr val="0070C0"/>
                </a:solidFill>
                <a:latin typeface="Times New Roman"/>
              </a:rPr>
              <a:t>на: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(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бессеменном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)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размножении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растений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микроклонированием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, </a:t>
            </a:r>
            <a:endParaRPr lang="ru-RU" dirty="0" smtClean="0">
              <a:solidFill>
                <a:srgbClr val="0070C0"/>
              </a:solidFill>
              <a:latin typeface="Times New Roman"/>
            </a:endParaRPr>
          </a:p>
          <a:p>
            <a:pPr>
              <a:buFontTx/>
              <a:buChar char="-"/>
            </a:pPr>
            <a:endParaRPr lang="ru-RU" dirty="0" smtClean="0">
              <a:solidFill>
                <a:srgbClr val="0070C0"/>
              </a:solidFill>
              <a:latin typeface="Times New Roman"/>
            </a:endParaRPr>
          </a:p>
          <a:p>
            <a:pPr marL="0" indent="0"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013176"/>
            <a:ext cx="2304256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6287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Tx/>
              <a:buChar char="-"/>
            </a:pPr>
            <a:r>
              <a:rPr lang="ru-RU" sz="2200" dirty="0">
                <a:solidFill>
                  <a:srgbClr val="0070C0"/>
                </a:solidFill>
                <a:latin typeface="Times New Roman"/>
              </a:rPr>
              <a:t>выведении новых сортов путем слияния протопластов </a:t>
            </a:r>
            <a:endParaRPr lang="ru-RU" sz="2200" dirty="0" smtClean="0">
              <a:solidFill>
                <a:srgbClr val="0070C0"/>
              </a:solidFill>
              <a:latin typeface="Times New Roman"/>
            </a:endParaRPr>
          </a:p>
          <a:p>
            <a:pPr lvl="0">
              <a:buFontTx/>
              <a:buChar char="-"/>
            </a:pPr>
            <a:endParaRPr lang="ru-RU" sz="2200" dirty="0">
              <a:solidFill>
                <a:srgbClr val="0070C0"/>
              </a:solidFill>
              <a:latin typeface="Times New Roman"/>
            </a:endParaRPr>
          </a:p>
          <a:p>
            <a:pPr lvl="0">
              <a:buFontTx/>
              <a:buChar char="-"/>
            </a:pPr>
            <a:endParaRPr lang="ru-RU" sz="2200" dirty="0" smtClean="0">
              <a:solidFill>
                <a:srgbClr val="0070C0"/>
              </a:solidFill>
              <a:latin typeface="Times New Roman"/>
            </a:endParaRPr>
          </a:p>
          <a:p>
            <a:pPr lvl="0">
              <a:buFontTx/>
              <a:buChar char="-"/>
            </a:pPr>
            <a:endParaRPr lang="ru-RU" sz="2200" dirty="0">
              <a:solidFill>
                <a:srgbClr val="0070C0"/>
              </a:solidFill>
              <a:latin typeface="Times New Roman"/>
            </a:endParaRPr>
          </a:p>
          <a:p>
            <a:pPr lvl="0">
              <a:buFontTx/>
              <a:buChar char="-"/>
            </a:pPr>
            <a:endParaRPr lang="ru-RU" sz="2200" dirty="0" smtClean="0">
              <a:solidFill>
                <a:srgbClr val="0070C0"/>
              </a:solidFill>
              <a:latin typeface="Times New Roman"/>
            </a:endParaRPr>
          </a:p>
          <a:p>
            <a:pPr lvl="0">
              <a:buFontTx/>
              <a:buChar char="-"/>
            </a:pPr>
            <a:endParaRPr lang="ru-RU" sz="2200" dirty="0">
              <a:solidFill>
                <a:srgbClr val="0070C0"/>
              </a:solidFill>
              <a:latin typeface="Times New Roman"/>
            </a:endParaRPr>
          </a:p>
          <a:p>
            <a:pPr lvl="0">
              <a:buFontTx/>
              <a:buChar char="-"/>
            </a:pPr>
            <a:endParaRPr lang="ru-RU" sz="2200" dirty="0" smtClean="0">
              <a:solidFill>
                <a:srgbClr val="0070C0"/>
              </a:solidFill>
              <a:latin typeface="Times New Roman"/>
            </a:endParaRPr>
          </a:p>
          <a:p>
            <a:pPr lvl="0">
              <a:buFontTx/>
              <a:buChar char="-"/>
            </a:pPr>
            <a:r>
              <a:rPr lang="ru-RU" sz="2200" dirty="0" smtClean="0">
                <a:solidFill>
                  <a:srgbClr val="0070C0"/>
                </a:solidFill>
                <a:latin typeface="Times New Roman"/>
              </a:rPr>
              <a:t>и </a:t>
            </a:r>
            <a:r>
              <a:rPr lang="ru-RU" sz="2200" dirty="0">
                <a:solidFill>
                  <a:srgbClr val="0070C0"/>
                </a:solidFill>
                <a:latin typeface="Times New Roman"/>
              </a:rPr>
              <a:t>обогащения генома новыми нехарактерными для этого вида генами или дублирования существующих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013549"/>
            <a:ext cx="3264024" cy="2448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4051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   </a:t>
            </a:r>
            <a:r>
              <a:rPr lang="ru-RU" b="1" u="sng" dirty="0" smtClean="0">
                <a:solidFill>
                  <a:srgbClr val="0070C0"/>
                </a:solidFill>
                <a:latin typeface="Times New Roman"/>
              </a:rPr>
              <a:t>Основные </a:t>
            </a:r>
            <a:r>
              <a:rPr lang="ru-RU" b="1" u="sng" dirty="0">
                <a:solidFill>
                  <a:srgbClr val="0070C0"/>
                </a:solidFill>
                <a:latin typeface="Times New Roman"/>
              </a:rPr>
              <a:t>цели применения методов </a:t>
            </a:r>
            <a:endParaRPr lang="ru-RU" b="1" u="sng" dirty="0" smtClean="0">
              <a:solidFill>
                <a:srgbClr val="0070C0"/>
              </a:solidFill>
              <a:latin typeface="Times New Roman"/>
            </a:endParaRPr>
          </a:p>
          <a:p>
            <a:pPr marL="0" indent="0" algn="ctr">
              <a:buNone/>
            </a:pPr>
            <a:r>
              <a:rPr lang="ru-RU" b="1" u="sng" dirty="0" smtClean="0">
                <a:solidFill>
                  <a:srgbClr val="0070C0"/>
                </a:solidFill>
                <a:latin typeface="Times New Roman"/>
              </a:rPr>
              <a:t>генной </a:t>
            </a:r>
            <a:r>
              <a:rPr lang="ru-RU" b="1" u="sng" dirty="0">
                <a:solidFill>
                  <a:srgbClr val="0070C0"/>
                </a:solidFill>
                <a:latin typeface="Times New Roman"/>
              </a:rPr>
              <a:t>инженерии высших </a:t>
            </a:r>
            <a:r>
              <a:rPr lang="ru-RU" b="1" u="sng" dirty="0" smtClean="0">
                <a:solidFill>
                  <a:srgbClr val="0070C0"/>
                </a:solidFill>
                <a:latin typeface="Times New Roman"/>
              </a:rPr>
              <a:t>растений: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– преодоление полового барьера, существующего между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видами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при выведении новых сортов и получении межвидовых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гибридов;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-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получение растений, имеющих запрограммированные свойства.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  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 </a:t>
            </a:r>
            <a:r>
              <a:rPr lang="ru-RU" b="1" u="sng" dirty="0" smtClean="0">
                <a:solidFill>
                  <a:srgbClr val="0070C0"/>
                </a:solidFill>
                <a:latin typeface="Times New Roman"/>
              </a:rPr>
              <a:t>Сегодня </a:t>
            </a:r>
            <a:r>
              <a:rPr lang="ru-RU" b="1" u="sng" dirty="0">
                <a:solidFill>
                  <a:srgbClr val="0070C0"/>
                </a:solidFill>
                <a:latin typeface="Times New Roman"/>
              </a:rPr>
              <a:t>с помощью генной инженерии </a:t>
            </a:r>
            <a:endParaRPr lang="ru-RU" b="1" u="sng" dirty="0" smtClean="0">
              <a:solidFill>
                <a:srgbClr val="0070C0"/>
              </a:solidFill>
              <a:latin typeface="Times New Roman"/>
            </a:endParaRPr>
          </a:p>
          <a:p>
            <a:pPr marL="0" indent="0" algn="ctr">
              <a:buNone/>
            </a:pPr>
            <a:r>
              <a:rPr lang="ru-RU" b="1" u="sng" dirty="0" smtClean="0">
                <a:solidFill>
                  <a:srgbClr val="0070C0"/>
                </a:solidFill>
                <a:latin typeface="Times New Roman"/>
              </a:rPr>
              <a:t>полностью </a:t>
            </a:r>
            <a:r>
              <a:rPr lang="ru-RU" b="1" u="sng" dirty="0">
                <a:solidFill>
                  <a:srgbClr val="0070C0"/>
                </a:solidFill>
                <a:latin typeface="Times New Roman"/>
              </a:rPr>
              <a:t>или частично разрешены следующие проблемы: </a:t>
            </a:r>
            <a:endParaRPr lang="ru-RU" b="1" u="sng" dirty="0" smtClean="0">
              <a:solidFill>
                <a:srgbClr val="0070C0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-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увеличена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устойчивость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некоторых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растений к гербицидам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повышена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устойчивость растений к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микробным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заболеваниям; </a:t>
            </a:r>
            <a:endParaRPr lang="ru-RU" dirty="0" smtClean="0">
              <a:solidFill>
                <a:srgbClr val="0070C0"/>
              </a:solidFill>
              <a:latin typeface="Times New Roman"/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улучшены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товарные качества.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041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 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Уничтожение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сорняков гербицидами способствует повышению урожайности растений и более эффективному использованию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потенциала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почвы. </a:t>
            </a:r>
            <a:endParaRPr lang="ru-RU" dirty="0" smtClean="0">
              <a:solidFill>
                <a:srgbClr val="0070C0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    Однако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выяснилось, что остатки пестицидов (и в ряде случаев промежуточные продукты их окислительной деградации в растительной клетке) могут представлять опасность для здоровья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людей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и являются экологическими загрязнителями окружающей среды. </a:t>
            </a:r>
            <a:endParaRPr lang="ru-RU" dirty="0" smtClean="0">
              <a:solidFill>
                <a:srgbClr val="0070C0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  В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связи с этим выведены растения, резистентные к некоторым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гербицидам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. </a:t>
            </a:r>
            <a:endParaRPr lang="ru-RU" dirty="0" smtClean="0">
              <a:solidFill>
                <a:srgbClr val="0070C0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  Технологии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получения таких растений признаны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эффективными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, дешевыми и экологически оправданными средствами в борьбе с сорняками.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040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Количество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потерь урожая во время хранения достаточно велико от заболеваний, вызванных насекомыми. </a:t>
            </a:r>
            <a:endParaRPr lang="ru-RU" dirty="0" smtClean="0">
              <a:solidFill>
                <a:srgbClr val="0070C0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 С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помощью генно-инженерных манипуляций внутренний потенциал резистентности продуктов сельскохозяйственных растений можно увеличивать.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 Например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, гены спорообразующей бактерии </a:t>
            </a:r>
            <a:r>
              <a:rPr lang="ru-RU" i="1" dirty="0" err="1">
                <a:solidFill>
                  <a:srgbClr val="0070C0"/>
                </a:solidFill>
                <a:latin typeface="Times New Roman"/>
              </a:rPr>
              <a:t>Bacillus</a:t>
            </a:r>
            <a:r>
              <a:rPr lang="ru-RU" i="1" dirty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i="1" dirty="0" err="1">
                <a:solidFill>
                  <a:srgbClr val="0070C0"/>
                </a:solidFill>
                <a:latin typeface="Times New Roman"/>
              </a:rPr>
              <a:t>thuringiensis</a:t>
            </a:r>
            <a:r>
              <a:rPr lang="ru-RU" i="1" dirty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клонированы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в различные растения, в итоге были получены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результаты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в борьбе против заболеваний, вызываемых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насекомыми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.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369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Большая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часть потерь урожая – результат заражения продукции микроорганизмами. </a:t>
            </a:r>
            <a:endParaRPr lang="ru-RU" dirty="0" smtClean="0">
              <a:solidFill>
                <a:srgbClr val="0070C0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 Особенно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быстро поддаются порче мягкие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продукты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, что выражается в их преждевременном созревании, гниении, потери вкуса, аромата и внешнего (товарного) вида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Повреждения и трещины плодов (кроме механического) в основном вызваны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микрофлорой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, существующей в самом плоде, под действием окислительных и гидролитических ферментов. </a:t>
            </a:r>
            <a:endParaRPr lang="ru-RU" dirty="0" smtClean="0">
              <a:solidFill>
                <a:srgbClr val="0070C0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Повреждения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плодов происходят в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результате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действия экзогенных ферментов микроорганизмов,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развивающихся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в продуктах, хотя в процессе гниения возможно активное участие и эндогенных ферментов самого продукта.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755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   Можно приостановить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или значительно понизить действие этих ферментов (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пектиназ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,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целлюлаз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,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ксиланаз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, амилаз,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полифенолоксидазы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,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пероксидазы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 и др.) путем использования генетических манипуляций. </a:t>
            </a:r>
            <a:endParaRPr lang="ru-RU" dirty="0" smtClean="0">
              <a:solidFill>
                <a:srgbClr val="0070C0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 Примером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может служить действие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полигалактуроназы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, находящейся в мякоти помидора, − фермента, который при хранении плода путем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разрушения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составных частей клеточной стенки вызывает преждевременное созревание, и, если при хранении действие фермента продолжается, гниение неизбежно. Этот процесс начинается с момента появления окраски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 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Например, если плод оставлен на растении для 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приобретения 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более интенсивной окраски, то с помощью ингибирования гена </a:t>
            </a:r>
            <a:r>
              <a:rPr lang="ru-RU" dirty="0" err="1">
                <a:solidFill>
                  <a:srgbClr val="0070C0"/>
                </a:solidFill>
                <a:latin typeface="Times New Roman"/>
              </a:rPr>
              <a:t>полигалактуроназы</a:t>
            </a:r>
            <a:r>
              <a:rPr lang="ru-RU" dirty="0">
                <a:solidFill>
                  <a:srgbClr val="0070C0"/>
                </a:solidFill>
                <a:latin typeface="Times New Roman"/>
              </a:rPr>
              <a:t> можно сохранить плотность плода до полного его созревания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00161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1987</Words>
  <Application>Microsoft Office PowerPoint</Application>
  <PresentationFormat>Экран (4:3)</PresentationFormat>
  <Paragraphs>123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Лекция 3 ГЕНЕТИЧЕСКИ МОДИФИЦИРОВАННОЕ  РАСТИТЕЛЬНОЕ СЫРЬЕ </vt:lpstr>
      <vt:lpstr>1. Создание и применение генетически  модифицированного сырья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Классификация ГМИ  </vt:lpstr>
      <vt:lpstr>Методы трансформации растительной клетки  </vt:lpstr>
      <vt:lpstr>Презентация PowerPoint</vt:lpstr>
      <vt:lpstr>Презентация PowerPoint</vt:lpstr>
      <vt:lpstr>2. Обеспечение безопасности пищевой продукции  из генетически модифицированных источников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3 ГЕНЕТИЧЕСКИ МОДИФИЦИРОВАННОЕ  РАСТИТЕЛЬНОЕ СЫРЬЕ </dc:title>
  <dc:creator>Admin</dc:creator>
  <cp:lastModifiedBy>Admin</cp:lastModifiedBy>
  <cp:revision>8</cp:revision>
  <dcterms:created xsi:type="dcterms:W3CDTF">2020-09-11T07:52:30Z</dcterms:created>
  <dcterms:modified xsi:type="dcterms:W3CDTF">2020-09-14T07:02:56Z</dcterms:modified>
</cp:coreProperties>
</file>